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4" r:id="rId6"/>
    <p:sldId id="281" r:id="rId7"/>
    <p:sldId id="282" r:id="rId8"/>
    <p:sldId id="283" r:id="rId9"/>
    <p:sldId id="288" r:id="rId10"/>
    <p:sldId id="289" r:id="rId11"/>
    <p:sldId id="290" r:id="rId12"/>
    <p:sldId id="28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nimeshparikshya@yahoo.i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glee.dhawan@gmail.com" TargetMode="External"/><Relationship Id="rId5" Type="http://schemas.openxmlformats.org/officeDocument/2006/relationships/hyperlink" Target="mailto:tanishajainn225@gmail.com" TargetMode="External"/><Relationship Id="rId4" Type="http://schemas.openxmlformats.org/officeDocument/2006/relationships/hyperlink" Target="mailto:anshi1986@rediff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vid19india.or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Data Science Summit’21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1600" dirty="0">
                <a:solidFill>
                  <a:srgbClr val="5792BA"/>
                </a:solidFill>
              </a:rPr>
              <a:t>Business Analysis Challenge</a:t>
            </a:r>
          </a:p>
          <a:p>
            <a:pPr algn="l"/>
            <a:r>
              <a:rPr lang="en-US" sz="2300" dirty="0">
                <a:solidFill>
                  <a:srgbClr val="FF0000"/>
                </a:solidFill>
              </a:rPr>
              <a:t>Team – Extra Miles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20" y="2041863"/>
            <a:ext cx="3382832" cy="14713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Team </a:t>
            </a:r>
            <a:br>
              <a:rPr lang="en-US" sz="4200" dirty="0"/>
            </a:br>
            <a:r>
              <a:rPr lang="en-US" sz="4200" dirty="0"/>
              <a:t>Members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CD88F-34C3-4CC8-86CB-2C8AC62AFB5E}"/>
              </a:ext>
            </a:extLst>
          </p:cNvPr>
          <p:cNvSpPr txBox="1"/>
          <p:nvPr/>
        </p:nvSpPr>
        <p:spPr>
          <a:xfrm>
            <a:off x="5690586" y="958788"/>
            <a:ext cx="383874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Animesh Parikshya (Team Leader)</a:t>
            </a:r>
          </a:p>
          <a:p>
            <a:r>
              <a:rPr lang="en-GB" dirty="0">
                <a:solidFill>
                  <a:schemeClr val="bg1"/>
                </a:solidFill>
              </a:rPr>
              <a:t>E-Mail: </a:t>
            </a:r>
            <a:r>
              <a:rPr lang="en-GB" dirty="0">
                <a:solidFill>
                  <a:schemeClr val="bg1"/>
                </a:solidFill>
                <a:hlinkClick r:id="rId3"/>
              </a:rPr>
              <a:t>animeshparikshya@yahoo.in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Phone: +91 9866500604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rgbClr val="00B0F0"/>
                </a:solidFill>
              </a:rPr>
              <a:t>Dr.</a:t>
            </a:r>
            <a:r>
              <a:rPr lang="en-GB" dirty="0">
                <a:solidFill>
                  <a:srgbClr val="00B0F0"/>
                </a:solidFill>
              </a:rPr>
              <a:t> </a:t>
            </a:r>
            <a:r>
              <a:rPr lang="en-GB" dirty="0" err="1">
                <a:solidFill>
                  <a:srgbClr val="00B0F0"/>
                </a:solidFill>
              </a:rPr>
              <a:t>Anshika</a:t>
            </a:r>
            <a:r>
              <a:rPr lang="en-GB" dirty="0">
                <a:solidFill>
                  <a:srgbClr val="00B0F0"/>
                </a:solidFill>
              </a:rPr>
              <a:t> Sharma</a:t>
            </a:r>
          </a:p>
          <a:p>
            <a:r>
              <a:rPr lang="en-GB" dirty="0">
                <a:solidFill>
                  <a:schemeClr val="bg1"/>
                </a:solidFill>
              </a:rPr>
              <a:t>E-Mail: </a:t>
            </a:r>
            <a:r>
              <a:rPr lang="en-GB" dirty="0">
                <a:solidFill>
                  <a:schemeClr val="bg1"/>
                </a:solidFill>
                <a:hlinkClick r:id="rId4"/>
              </a:rPr>
              <a:t>anshi1986@rediffmail.com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r>
              <a:rPr lang="en-GB" dirty="0">
                <a:solidFill>
                  <a:schemeClr val="bg1"/>
                </a:solidFill>
              </a:rPr>
              <a:t>Phone: 9760199007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rgbClr val="00B0F0"/>
                </a:solidFill>
              </a:rPr>
              <a:t>Tanisha Jain</a:t>
            </a:r>
          </a:p>
          <a:p>
            <a:r>
              <a:rPr lang="en-GB" dirty="0">
                <a:solidFill>
                  <a:schemeClr val="bg1"/>
                </a:solidFill>
              </a:rPr>
              <a:t>E-Mail: </a:t>
            </a:r>
            <a:r>
              <a:rPr lang="en-GB" dirty="0">
                <a:solidFill>
                  <a:schemeClr val="bg1"/>
                </a:solidFill>
                <a:hlinkClick r:id="rId5"/>
              </a:rPr>
              <a:t>tanishajainn225@gmail.com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r>
              <a:rPr lang="en-GB" dirty="0">
                <a:solidFill>
                  <a:schemeClr val="bg1"/>
                </a:solidFill>
              </a:rPr>
              <a:t>Phone: 8859976883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rgbClr val="00B0F0"/>
                </a:solidFill>
              </a:rPr>
              <a:t>Arpit Dhawan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chemeClr val="bg1"/>
                </a:solidFill>
              </a:rPr>
              <a:t>E-Mail: </a:t>
            </a:r>
            <a:r>
              <a:rPr lang="en-US" altLang="en-US" dirty="0">
                <a:solidFill>
                  <a:srgbClr val="188FFF"/>
                </a:solidFill>
                <a:latin typeface="Arial" panose="020B0604020202020204" pitchFamily="34" charset="0"/>
                <a:hlinkClick r:id="rId6"/>
              </a:rPr>
              <a:t>glee.dhawan@gmail.com</a:t>
            </a:r>
            <a:r>
              <a:rPr lang="en-US" altLang="en-US" dirty="0">
                <a:solidFill>
                  <a:srgbClr val="188FFF"/>
                </a:solidFill>
                <a:latin typeface="Arial" panose="020B0604020202020204" pitchFamily="34" charset="0"/>
              </a:rPr>
              <a:t> </a:t>
            </a:r>
            <a:endParaRPr lang="en-US" altLang="en-US" dirty="0">
              <a:latin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</a:rPr>
              <a:t>Phone: 9950707962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0D01AE0-26A6-4D9C-8AB6-B4078EFA2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53915"/>
            <a:ext cx="18473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1D2228"/>
                </a:solidFill>
                <a:effectLst/>
                <a:latin typeface="Helvetica Neu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16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Problem Statement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E0D8A-F9D5-4A28-99E2-79F5D405E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013" y="2293536"/>
            <a:ext cx="7320987" cy="1839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C24900-36CB-437B-999A-894210629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985" y="291621"/>
            <a:ext cx="6925699" cy="20019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ED306-57CA-4B00-B7DB-D32DFE2C8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985" y="4459024"/>
            <a:ext cx="5631873" cy="14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838" y="861169"/>
            <a:ext cx="3382832" cy="740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60B6CD-5EDA-41C1-B2B2-7360CEF784F9}"/>
              </a:ext>
            </a:extLst>
          </p:cNvPr>
          <p:cNvSpPr/>
          <p:nvPr/>
        </p:nvSpPr>
        <p:spPr>
          <a:xfrm>
            <a:off x="521838" y="1472238"/>
            <a:ext cx="3382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Coronavirus Outbreak in India - covid19india.org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76D185-9D19-45A3-A253-DC693B3DA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34" y="480291"/>
            <a:ext cx="6916693" cy="63701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8AF4D4-E155-4680-B06A-CAD6133404F5}"/>
              </a:ext>
            </a:extLst>
          </p:cNvPr>
          <p:cNvSpPr txBox="1"/>
          <p:nvPr/>
        </p:nvSpPr>
        <p:spPr>
          <a:xfrm>
            <a:off x="4932218" y="51028"/>
            <a:ext cx="5199821" cy="375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Sorted at Active Cases (Ascending) as of 20-Feb-2021 </a:t>
            </a:r>
          </a:p>
        </p:txBody>
      </p:sp>
    </p:spTree>
    <p:extLst>
      <p:ext uri="{BB962C8B-B14F-4D97-AF65-F5344CB8AC3E}">
        <p14:creationId xmlns:p14="http://schemas.microsoft.com/office/powerpoint/2010/main" val="4064157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Solution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1A4F1-CBC0-4F0B-BF39-9678DA96B798}"/>
              </a:ext>
            </a:extLst>
          </p:cNvPr>
          <p:cNvSpPr txBox="1"/>
          <p:nvPr/>
        </p:nvSpPr>
        <p:spPr>
          <a:xfrm>
            <a:off x="4766904" y="1389691"/>
            <a:ext cx="7313862" cy="2746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 are the best opportunities for </a:t>
            </a:r>
            <a:r>
              <a:rPr lang="en-IN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ChemX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IN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IN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:- </a:t>
            </a:r>
          </a:p>
          <a:p>
            <a:pPr lvl="0">
              <a:lnSpc>
                <a:spcPct val="107000"/>
              </a:lnSpc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best opportunity for </a:t>
            </a:r>
            <a:r>
              <a:rPr lang="en-IN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ChemX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will be where the number of Active</a:t>
            </a:r>
          </a:p>
          <a:p>
            <a:pPr lvl="0">
              <a:lnSpc>
                <a:spcPct val="107000"/>
              </a:lnSpc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COVID-19 cases are most prevailing in INDIA. By considering the top 10 </a:t>
            </a:r>
          </a:p>
          <a:p>
            <a:pPr lvl="0">
              <a:lnSpc>
                <a:spcPct val="107000"/>
              </a:lnSpc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States of India (According to the data in slide 4), we can also make sure that 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will be a decrease in the operations cost. 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the population in these states are high, maximum people will be</a:t>
            </a:r>
          </a:p>
          <a:p>
            <a:pPr lvl="0">
              <a:lnSpc>
                <a:spcPct val="107000"/>
              </a:lnSpc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vaccinated and it will maximize the revenue of the company</a:t>
            </a:r>
          </a:p>
        </p:txBody>
      </p:sp>
    </p:spTree>
    <p:extLst>
      <p:ext uri="{BB962C8B-B14F-4D97-AF65-F5344CB8AC3E}">
        <p14:creationId xmlns:p14="http://schemas.microsoft.com/office/powerpoint/2010/main" val="1835099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3523376"/>
            <a:ext cx="3382832" cy="8115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Solution</a:t>
            </a:r>
            <a:endParaRPr lang="en-US" sz="4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B9BDF-9F3E-48DF-8C01-2A39A960D390}"/>
              </a:ext>
            </a:extLst>
          </p:cNvPr>
          <p:cNvSpPr/>
          <p:nvPr/>
        </p:nvSpPr>
        <p:spPr>
          <a:xfrm>
            <a:off x="4722493" y="346618"/>
            <a:ext cx="6397991" cy="304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Prepare a chart for the number of </a:t>
            </a:r>
            <a:r>
              <a:rPr lang="en-IN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ChemX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Vaccine distribution across the top 5 states. (Distribution is only done through Govt and Private Hospitals)</a:t>
            </a:r>
          </a:p>
          <a:p>
            <a:pPr lvl="0">
              <a:lnSpc>
                <a:spcPct val="107000"/>
              </a:lnSpc>
            </a:pPr>
            <a:r>
              <a:rPr lang="en-IN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:- The following table and chart shows vaccine share for top 5 states as per the active</a:t>
            </a:r>
          </a:p>
          <a:p>
            <a:pPr lvl="0">
              <a:lnSpc>
                <a:spcPct val="107000"/>
              </a:lnSpc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COVID-19 cases.</a:t>
            </a:r>
          </a:p>
          <a:p>
            <a:pPr lvl="0">
              <a:lnSpc>
                <a:spcPct val="107000"/>
              </a:lnSpc>
            </a:pPr>
            <a:endParaRPr lang="en-IN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IN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IN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n-IN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BE54C7-9B77-41C4-8FC5-3ACABB1CC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920637"/>
              </p:ext>
            </p:extLst>
          </p:nvPr>
        </p:nvGraphicFramePr>
        <p:xfrm>
          <a:off x="7648080" y="1571665"/>
          <a:ext cx="4406900" cy="1699260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926330">
                  <a:extLst>
                    <a:ext uri="{9D8B030D-6E8A-4147-A177-3AD203B41FA5}">
                      <a16:colId xmlns:a16="http://schemas.microsoft.com/office/drawing/2014/main" val="2644761575"/>
                    </a:ext>
                  </a:extLst>
                </a:gridCol>
                <a:gridCol w="710692">
                  <a:extLst>
                    <a:ext uri="{9D8B030D-6E8A-4147-A177-3AD203B41FA5}">
                      <a16:colId xmlns:a16="http://schemas.microsoft.com/office/drawing/2014/main" val="2450443275"/>
                    </a:ext>
                  </a:extLst>
                </a:gridCol>
                <a:gridCol w="1066039">
                  <a:extLst>
                    <a:ext uri="{9D8B030D-6E8A-4147-A177-3AD203B41FA5}">
                      <a16:colId xmlns:a16="http://schemas.microsoft.com/office/drawing/2014/main" val="2992950113"/>
                    </a:ext>
                  </a:extLst>
                </a:gridCol>
                <a:gridCol w="1703839">
                  <a:extLst>
                    <a:ext uri="{9D8B030D-6E8A-4147-A177-3AD203B41FA5}">
                      <a16:colId xmlns:a16="http://schemas.microsoft.com/office/drawing/2014/main" val="1431922396"/>
                    </a:ext>
                  </a:extLst>
                </a:gridCol>
              </a:tblGrid>
              <a:tr h="1828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Covid-19 Cases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3684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 Top 5 States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Active Case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Active Case Share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Vaccine Dose to be provided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50353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u="none" strike="noStrike" dirty="0">
                          <a:effectLst/>
                        </a:rPr>
                        <a:t>Kerala</a:t>
                      </a:r>
                      <a:endParaRPr lang="en-GB" sz="1050" b="1" i="0" u="none" strike="noStrike" dirty="0">
                        <a:solidFill>
                          <a:srgbClr val="6C757D"/>
                        </a:solidFill>
                        <a:effectLst/>
                        <a:latin typeface="Archi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GB" sz="110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58,609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GB" sz="110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GB" sz="110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194190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125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u="none" strike="noStrike" dirty="0">
                          <a:effectLst/>
                        </a:rPr>
                        <a:t>Maharashtra</a:t>
                      </a:r>
                      <a:endParaRPr lang="en-GB" sz="1050" b="1" i="0" u="none" strike="noStrike" dirty="0">
                        <a:solidFill>
                          <a:srgbClr val="6C757D"/>
                        </a:solidFill>
                        <a:effectLst/>
                        <a:latin typeface="Archi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GB" sz="110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48,439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GB" sz="110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GB" sz="110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160494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98037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u="none" strike="noStrike" dirty="0">
                          <a:effectLst/>
                        </a:rPr>
                        <a:t>Karnataka</a:t>
                      </a:r>
                      <a:endParaRPr lang="en-GB" sz="1050" b="1" i="0" u="none" strike="noStrike" dirty="0">
                        <a:solidFill>
                          <a:srgbClr val="6C757D"/>
                        </a:solidFill>
                        <a:effectLst/>
                        <a:latin typeface="Archi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GB" sz="110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5,978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GB" sz="110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GB" sz="110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19807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31378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u="none" strike="noStrike" dirty="0">
                          <a:effectLst/>
                        </a:rPr>
                        <a:t>Tamil Nadu</a:t>
                      </a:r>
                      <a:endParaRPr lang="en-GB" sz="1050" b="1" i="0" u="none" strike="noStrike" dirty="0">
                        <a:solidFill>
                          <a:srgbClr val="6C757D"/>
                        </a:solidFill>
                        <a:effectLst/>
                        <a:latin typeface="Archi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GB" sz="110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4,120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GB" sz="110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GB" sz="110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13651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2372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u="none" strike="noStrike" dirty="0">
                          <a:effectLst/>
                        </a:rPr>
                        <a:t>West Bengal</a:t>
                      </a:r>
                      <a:endParaRPr lang="en-GB" sz="1050" b="1" i="0" u="none" strike="noStrike" dirty="0">
                        <a:solidFill>
                          <a:srgbClr val="6C757D"/>
                        </a:solidFill>
                        <a:effectLst/>
                        <a:latin typeface="Archia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GB" sz="110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3,579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GB" sz="110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GB" sz="110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11858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7662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050" b="1" i="0" u="none" strike="noStrike" dirty="0">
                          <a:solidFill>
                            <a:srgbClr val="6C757D"/>
                          </a:solidFill>
                          <a:effectLst/>
                          <a:latin typeface="Archia"/>
                        </a:rPr>
                        <a:t>Total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endParaRPr lang="en-GB" sz="1100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endParaRPr lang="en-GB" sz="1100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GB" sz="110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400000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23962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C22579A-DC21-43BC-8940-3685E0EAD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616" y="3263318"/>
            <a:ext cx="7038364" cy="350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92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Solution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1A4F1-CBC0-4F0B-BF39-9678DA96B798}"/>
              </a:ext>
            </a:extLst>
          </p:cNvPr>
          <p:cNvSpPr txBox="1"/>
          <p:nvPr/>
        </p:nvSpPr>
        <p:spPr>
          <a:xfrm>
            <a:off x="4791943" y="687851"/>
            <a:ext cx="6279989" cy="116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should be the optimal pricing for the vaccine?</a:t>
            </a:r>
          </a:p>
          <a:p>
            <a:pPr lvl="0">
              <a:lnSpc>
                <a:spcPct val="107000"/>
              </a:lnSpc>
            </a:pPr>
            <a:r>
              <a:rPr lang="en-IN" sz="20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:- Considering the optimal price should be average </a:t>
            </a:r>
          </a:p>
          <a:p>
            <a:pPr lvl="0">
              <a:lnSpc>
                <a:spcPct val="107000"/>
              </a:lnSpc>
            </a:pPr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Market prices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32C6EDA-E61A-439C-870C-82D2CF548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285366"/>
              </p:ext>
            </p:extLst>
          </p:nvPr>
        </p:nvGraphicFramePr>
        <p:xfrm>
          <a:off x="5043121" y="2027094"/>
          <a:ext cx="6627303" cy="1413807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696636">
                  <a:extLst>
                    <a:ext uri="{9D8B030D-6E8A-4147-A177-3AD203B41FA5}">
                      <a16:colId xmlns:a16="http://schemas.microsoft.com/office/drawing/2014/main" val="3362880617"/>
                    </a:ext>
                  </a:extLst>
                </a:gridCol>
                <a:gridCol w="2930667">
                  <a:extLst>
                    <a:ext uri="{9D8B030D-6E8A-4147-A177-3AD203B41FA5}">
                      <a16:colId xmlns:a16="http://schemas.microsoft.com/office/drawing/2014/main" val="3601235898"/>
                    </a:ext>
                  </a:extLst>
                </a:gridCol>
              </a:tblGrid>
              <a:tr h="471269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Minimum Market Cost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>
                          <a:effectLst/>
                        </a:rPr>
                        <a:t>800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1425181"/>
                  </a:ext>
                </a:extLst>
              </a:tr>
              <a:tr h="471269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Maximum Market Cost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3000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17700495"/>
                  </a:ext>
                </a:extLst>
              </a:tr>
              <a:tr h="471269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>
                          <a:effectLst/>
                        </a:rPr>
                        <a:t>Average Market Cost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1900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8775283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EF544E-0ACD-4599-9A35-B23F4CC30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595575"/>
              </p:ext>
            </p:extLst>
          </p:nvPr>
        </p:nvGraphicFramePr>
        <p:xfrm>
          <a:off x="5043120" y="3905339"/>
          <a:ext cx="6627303" cy="1753299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5257070">
                  <a:extLst>
                    <a:ext uri="{9D8B030D-6E8A-4147-A177-3AD203B41FA5}">
                      <a16:colId xmlns:a16="http://schemas.microsoft.com/office/drawing/2014/main" val="1243622796"/>
                    </a:ext>
                  </a:extLst>
                </a:gridCol>
                <a:gridCol w="1370233">
                  <a:extLst>
                    <a:ext uri="{9D8B030D-6E8A-4147-A177-3AD203B41FA5}">
                      <a16:colId xmlns:a16="http://schemas.microsoft.com/office/drawing/2014/main" val="2890406945"/>
                    </a:ext>
                  </a:extLst>
                </a:gridCol>
              </a:tblGrid>
              <a:tr h="503339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 err="1">
                          <a:effectLst/>
                        </a:rPr>
                        <a:t>ChemX</a:t>
                      </a:r>
                      <a:r>
                        <a:rPr lang="en-GB" sz="2400" u="none" strike="noStrike" dirty="0">
                          <a:effectLst/>
                        </a:rPr>
                        <a:t> Cost Should be (per dose)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>
                          <a:effectLst/>
                        </a:rPr>
                        <a:t>1900</a:t>
                      </a:r>
                      <a:endParaRPr lang="en-GB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18377885"/>
                  </a:ext>
                </a:extLst>
              </a:tr>
              <a:tr h="402672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 err="1">
                          <a:effectLst/>
                        </a:rPr>
                        <a:t>ChemX</a:t>
                      </a:r>
                      <a:r>
                        <a:rPr lang="en-GB" sz="2400" u="none" strike="noStrike" dirty="0">
                          <a:effectLst/>
                        </a:rPr>
                        <a:t> Profit (20%)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380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35780146"/>
                  </a:ext>
                </a:extLst>
              </a:tr>
              <a:tr h="444616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 err="1">
                          <a:effectLst/>
                        </a:rPr>
                        <a:t>ChemX</a:t>
                      </a:r>
                      <a:r>
                        <a:rPr lang="en-GB" sz="2400" u="none" strike="noStrike" dirty="0">
                          <a:effectLst/>
                        </a:rPr>
                        <a:t> Ops (35%)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665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2172045"/>
                  </a:ext>
                </a:extLst>
              </a:tr>
              <a:tr h="402672">
                <a:tc>
                  <a:txBody>
                    <a:bodyPr/>
                    <a:lstStyle/>
                    <a:p>
                      <a:pPr algn="l" fontAlgn="b"/>
                      <a:r>
                        <a:rPr lang="en-GB" sz="2400" u="none" strike="noStrike" dirty="0">
                          <a:effectLst/>
                        </a:rPr>
                        <a:t>Medicine Cost (45%)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400" u="none" strike="noStrike" dirty="0">
                          <a:effectLst/>
                        </a:rPr>
                        <a:t>855</a:t>
                      </a:r>
                      <a:endParaRPr lang="en-GB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89333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188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Solution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1A4F1-CBC0-4F0B-BF39-9678DA96B798}"/>
              </a:ext>
            </a:extLst>
          </p:cNvPr>
          <p:cNvSpPr txBox="1"/>
          <p:nvPr/>
        </p:nvSpPr>
        <p:spPr>
          <a:xfrm>
            <a:off x="4875342" y="341068"/>
            <a:ext cx="5927648" cy="58126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should be the optimal marketing and finance plan ?</a:t>
            </a:r>
          </a:p>
          <a:p>
            <a:pPr lvl="0">
              <a:lnSpc>
                <a:spcPct val="107000"/>
              </a:lnSpc>
            </a:pPr>
            <a:r>
              <a:rPr lang="en-IN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:- </a:t>
            </a:r>
          </a:p>
          <a:p>
            <a:pPr lvl="0">
              <a:lnSpc>
                <a:spcPct val="107000"/>
              </a:lnSpc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Marketing Plan: 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Collaboration with Indian Government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Sharing research and trial data to public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Doing advertisement on top 10 States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Providing Free doses to Hospital Staff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Insurance cover and compensation for any side effects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Finance Plan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Financial Goals: 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Short term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Medium Term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 Term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Budget and Cashflow planning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Insurance and Risk Management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Taxation planning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 Worth statement – Total Asset, liabilities included</a:t>
            </a:r>
          </a:p>
          <a:p>
            <a:pPr marL="28575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Contingency funds </a:t>
            </a:r>
          </a:p>
        </p:txBody>
      </p:sp>
    </p:spTree>
    <p:extLst>
      <p:ext uri="{BB962C8B-B14F-4D97-AF65-F5344CB8AC3E}">
        <p14:creationId xmlns:p14="http://schemas.microsoft.com/office/powerpoint/2010/main" val="1983103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027" y="3251108"/>
            <a:ext cx="3382832" cy="6865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Thank 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A97B6C-46DF-4466-8201-BA2F42F51406}"/>
                  </a:ext>
                </a:extLst>
              </p:cNvPr>
              <p:cNvSpPr txBox="1"/>
              <p:nvPr/>
            </p:nvSpPr>
            <p:spPr>
              <a:xfrm>
                <a:off x="5638800" y="2974109"/>
                <a:ext cx="2008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GB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A97B6C-46DF-4466-8201-BA2F42F51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74109"/>
                <a:ext cx="2008435" cy="276999"/>
              </a:xfrm>
              <a:prstGeom prst="rect">
                <a:avLst/>
              </a:prstGeom>
              <a:blipFill>
                <a:blip r:embed="rId3"/>
                <a:stretch>
                  <a:fillRect l="-3647" r="-3040"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0A42362-4A92-48ED-8865-141DEB2B8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173" y="799376"/>
            <a:ext cx="6227095" cy="525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57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417</Words>
  <Application>Microsoft Office PowerPoint</Application>
  <PresentationFormat>Widescreen</PresentationFormat>
  <Paragraphs>107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Archia</vt:lpstr>
      <vt:lpstr>Arial</vt:lpstr>
      <vt:lpstr>Arial Nova</vt:lpstr>
      <vt:lpstr>Arial Nova Light</vt:lpstr>
      <vt:lpstr>Calibri</vt:lpstr>
      <vt:lpstr>Cambria Math</vt:lpstr>
      <vt:lpstr>Helvetica Neue</vt:lpstr>
      <vt:lpstr>Symbol</vt:lpstr>
      <vt:lpstr>Wingdings 2</vt:lpstr>
      <vt:lpstr>SlateVTI</vt:lpstr>
      <vt:lpstr>Data Science Summit’21 </vt:lpstr>
      <vt:lpstr>Team  Members</vt:lpstr>
      <vt:lpstr>Problem Statement</vt:lpstr>
      <vt:lpstr>Data</vt:lpstr>
      <vt:lpstr>Solution</vt:lpstr>
      <vt:lpstr>Solution</vt:lpstr>
      <vt:lpstr>Solution</vt:lpstr>
      <vt:lpstr>Solution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Summit’21 </dc:title>
  <dc:creator>Parikshya, Animesh SBOBNG-ITY/D</dc:creator>
  <cp:lastModifiedBy>Parikshya, Animesh SBOBNG-ITY/D</cp:lastModifiedBy>
  <cp:revision>18</cp:revision>
  <dcterms:created xsi:type="dcterms:W3CDTF">2021-02-20T15:14:22Z</dcterms:created>
  <dcterms:modified xsi:type="dcterms:W3CDTF">2021-02-21T15:15:30Z</dcterms:modified>
</cp:coreProperties>
</file>